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8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</p:sldIdLst>
  <p:sldSz cy="5143500" cx="9144000"/>
  <p:notesSz cx="6858000" cy="9144000"/>
  <p:embeddedFontLst>
    <p:embeddedFont>
      <p:font typeface="Montserrat"/>
      <p:regular r:id="rId19"/>
      <p:bold r:id="rId20"/>
      <p:italic r:id="rId21"/>
      <p:boldItalic r:id="rId22"/>
    </p:embeddedFont>
    <p:embeddedFont>
      <p:font typeface="Lato"/>
      <p:regular r:id="rId23"/>
      <p:bold r:id="rId24"/>
      <p:italic r:id="rId25"/>
      <p:boldItalic r:id="rId26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Montserrat-bold.fntdata"/><Relationship Id="rId22" Type="http://schemas.openxmlformats.org/officeDocument/2006/relationships/font" Target="fonts/Montserrat-boldItalic.fntdata"/><Relationship Id="rId21" Type="http://schemas.openxmlformats.org/officeDocument/2006/relationships/font" Target="fonts/Montserrat-italic.fntdata"/><Relationship Id="rId24" Type="http://schemas.openxmlformats.org/officeDocument/2006/relationships/font" Target="fonts/Lato-bold.fntdata"/><Relationship Id="rId23" Type="http://schemas.openxmlformats.org/officeDocument/2006/relationships/font" Target="fonts/Lato-regular.fnt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26" Type="http://schemas.openxmlformats.org/officeDocument/2006/relationships/font" Target="fonts/Lato-boldItalic.fntdata"/><Relationship Id="rId25" Type="http://schemas.openxmlformats.org/officeDocument/2006/relationships/font" Target="fonts/Lato-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19" Type="http://schemas.openxmlformats.org/officeDocument/2006/relationships/font" Target="fonts/Montserrat-regular.fntdata"/><Relationship Id="rId18" Type="http://schemas.openxmlformats.org/officeDocument/2006/relationships/slide" Target="slides/slide1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2" name="Google Shape;13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9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Google Shape;190;gfb1b209066_0_17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1" name="Google Shape;191;gfb1b209066_0_17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6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Google Shape;197;gfb1b209066_0_18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8" name="Google Shape;198;gfb1b209066_0_18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2" name="Shape 2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Google Shape;203;gfb1b209066_0_18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4" name="Google Shape;204;gfb1b209066_0_18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9" name="Shape 2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Google Shape;210;gfb1b209066_0_19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1" name="Google Shape;211;gfb1b209066_0_19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gfb1b209066_0_12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7" name="Google Shape;137;gfb1b209066_0_12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gfb1b209066_0_13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3" name="Google Shape;143;gfb1b209066_0_13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8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gfb1b209066_0_13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0" name="Google Shape;150;gfb1b209066_0_13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5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gfb1b209066_0_14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7" name="Google Shape;157;gfb1b209066_0_14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2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gfb1b209066_0_14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4" name="Google Shape;164;gfb1b209066_0_14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0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gfb1b209066_0_15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2" name="Google Shape;172;gfb1b209066_0_15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7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Google Shape;178;gfb1b209066_0_16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9" name="Google Shape;179;gfb1b209066_0_16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3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Google Shape;184;gfb1b209066_0_16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5" name="Google Shape;185;gfb1b209066_0_16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 rot="5400000">
            <a:off x="7500300" y="505"/>
            <a:ext cx="1643700" cy="1643700"/>
          </a:xfrm>
          <a:prstGeom prst="diagStripe">
            <a:avLst>
              <a:gd fmla="val 0" name="adj"/>
            </a:avLst>
          </a:prstGeom>
          <a:solidFill>
            <a:schemeClr val="lt1">
              <a:alpha val="3030"/>
            </a:scheme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11" name="Google Shape;11;p2"/>
          <p:cNvGrpSpPr/>
          <p:nvPr/>
        </p:nvGrpSpPr>
        <p:grpSpPr>
          <a:xfrm>
            <a:off x="0" y="490"/>
            <a:ext cx="5153705" cy="5134399"/>
            <a:chOff x="0" y="75"/>
            <a:chExt cx="5153705" cy="5152950"/>
          </a:xfrm>
        </p:grpSpPr>
        <p:sp>
          <p:nvSpPr>
            <p:cNvPr id="12" name="Google Shape;12;p2"/>
            <p:cNvSpPr/>
            <p:nvPr/>
          </p:nvSpPr>
          <p:spPr>
            <a:xfrm rot="-5400000">
              <a:off x="455" y="-225"/>
              <a:ext cx="5152800" cy="51537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303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" name="Google Shape;13;p2"/>
            <p:cNvSpPr/>
            <p:nvPr/>
          </p:nvSpPr>
          <p:spPr>
            <a:xfrm rot="-5400000">
              <a:off x="150" y="1145825"/>
              <a:ext cx="3996600" cy="3996900"/>
            </a:xfrm>
            <a:prstGeom prst="diagStripe">
              <a:avLst>
                <a:gd fmla="val 58774" name="adj"/>
              </a:avLst>
            </a:prstGeom>
            <a:solidFill>
              <a:schemeClr val="lt1">
                <a:alpha val="303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" name="Google Shape;14;p2"/>
            <p:cNvSpPr/>
            <p:nvPr/>
          </p:nvSpPr>
          <p:spPr>
            <a:xfrm rot="-5400000">
              <a:off x="1646" y="-75"/>
              <a:ext cx="2299800" cy="2300100"/>
            </a:xfrm>
            <a:prstGeom prst="diagStripe">
              <a:avLst>
                <a:gd fmla="val 50000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" name="Google Shape;15;p2"/>
            <p:cNvSpPr/>
            <p:nvPr/>
          </p:nvSpPr>
          <p:spPr>
            <a:xfrm flipH="1">
              <a:off x="652821" y="590035"/>
              <a:ext cx="2300100" cy="2299800"/>
            </a:xfrm>
            <a:prstGeom prst="diagStripe">
              <a:avLst>
                <a:gd fmla="val 50000" name="adj"/>
              </a:avLst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6" name="Google Shape;16;p2"/>
          <p:cNvSpPr txBox="1"/>
          <p:nvPr>
            <p:ph type="ctrTitle"/>
          </p:nvPr>
        </p:nvSpPr>
        <p:spPr>
          <a:xfrm>
            <a:off x="3537150" y="1578400"/>
            <a:ext cx="5017500" cy="157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1pPr>
            <a:lvl2pPr lvl="1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2pPr>
            <a:lvl3pPr lvl="2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3pPr>
            <a:lvl4pPr lvl="3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4pPr>
            <a:lvl5pPr lvl="4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5pPr>
            <a:lvl6pPr lvl="5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6pPr>
            <a:lvl7pPr lvl="6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7pPr>
            <a:lvl8pPr lvl="7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8pPr>
            <a:lvl9pPr lvl="8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9pPr>
          </a:lstStyle>
          <a:p/>
        </p:txBody>
      </p:sp>
      <p:sp>
        <p:nvSpPr>
          <p:cNvPr id="17" name="Google Shape;17;p2"/>
          <p:cNvSpPr txBox="1"/>
          <p:nvPr>
            <p:ph idx="1" type="subTitle"/>
          </p:nvPr>
        </p:nvSpPr>
        <p:spPr>
          <a:xfrm>
            <a:off x="5083950" y="3924925"/>
            <a:ext cx="3470700" cy="506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9pPr>
          </a:lstStyle>
          <a:p/>
        </p:txBody>
      </p:sp>
      <p:sp>
        <p:nvSpPr>
          <p:cNvPr id="18" name="Google Shape;18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6" name="Google Shape;106;p11"/>
          <p:cNvGrpSpPr/>
          <p:nvPr/>
        </p:nvGrpSpPr>
        <p:grpSpPr>
          <a:xfrm>
            <a:off x="4406400" y="0"/>
            <a:ext cx="4737600" cy="5143065"/>
            <a:chOff x="4406400" y="0"/>
            <a:chExt cx="4737600" cy="5143065"/>
          </a:xfrm>
        </p:grpSpPr>
        <p:sp>
          <p:nvSpPr>
            <p:cNvPr id="107" name="Google Shape;107;p11"/>
            <p:cNvSpPr/>
            <p:nvPr/>
          </p:nvSpPr>
          <p:spPr>
            <a:xfrm rot="5400000">
              <a:off x="4408200" y="-1800"/>
              <a:ext cx="4734000" cy="4737600"/>
            </a:xfrm>
            <a:prstGeom prst="diagStripe">
              <a:avLst>
                <a:gd fmla="val 49469" name="adj"/>
              </a:avLst>
            </a:prstGeom>
            <a:solidFill>
              <a:schemeClr val="lt1">
                <a:alpha val="346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8" name="Google Shape;108;p11"/>
            <p:cNvSpPr/>
            <p:nvPr/>
          </p:nvSpPr>
          <p:spPr>
            <a:xfrm rot="5400000">
              <a:off x="4841125" y="5700"/>
              <a:ext cx="4298100" cy="4286700"/>
            </a:xfrm>
            <a:prstGeom prst="diagStripe">
              <a:avLst>
                <a:gd fmla="val 0" name="adj"/>
              </a:avLst>
            </a:prstGeom>
            <a:solidFill>
              <a:schemeClr val="lt1">
                <a:alpha val="346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9" name="Google Shape;109;p11"/>
            <p:cNvSpPr/>
            <p:nvPr/>
          </p:nvSpPr>
          <p:spPr>
            <a:xfrm rot="-5400000">
              <a:off x="5618399" y="1236468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0" name="Google Shape;110;p11"/>
            <p:cNvSpPr/>
            <p:nvPr/>
          </p:nvSpPr>
          <p:spPr>
            <a:xfrm flipH="1">
              <a:off x="5849857" y="1443956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1" name="Google Shape;111;p11"/>
            <p:cNvSpPr/>
            <p:nvPr/>
          </p:nvSpPr>
          <p:spPr>
            <a:xfrm rot="-5400000">
              <a:off x="5987081" y="246946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2" name="Google Shape;112;p11"/>
            <p:cNvSpPr/>
            <p:nvPr/>
          </p:nvSpPr>
          <p:spPr>
            <a:xfrm flipH="1">
              <a:off x="6222115" y="2676953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3" name="Google Shape;113;p11"/>
            <p:cNvSpPr/>
            <p:nvPr/>
          </p:nvSpPr>
          <p:spPr>
            <a:xfrm rot="-5400000">
              <a:off x="6675341" y="1862018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4" name="Google Shape;114;p11"/>
            <p:cNvSpPr/>
            <p:nvPr/>
          </p:nvSpPr>
          <p:spPr>
            <a:xfrm flipH="1">
              <a:off x="6908099" y="206950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5" name="Google Shape;115;p11"/>
            <p:cNvSpPr/>
            <p:nvPr/>
          </p:nvSpPr>
          <p:spPr>
            <a:xfrm rot="-5400000">
              <a:off x="6861141" y="2477810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6" name="Google Shape;116;p11"/>
            <p:cNvSpPr/>
            <p:nvPr/>
          </p:nvSpPr>
          <p:spPr>
            <a:xfrm flipH="1">
              <a:off x="7965266" y="2692963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7" name="Google Shape;117;p11"/>
            <p:cNvSpPr/>
            <p:nvPr/>
          </p:nvSpPr>
          <p:spPr>
            <a:xfrm flipH="1">
              <a:off x="8145082" y="330875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8" name="Google Shape;118;p11"/>
            <p:cNvSpPr/>
            <p:nvPr/>
          </p:nvSpPr>
          <p:spPr>
            <a:xfrm rot="-5400000">
              <a:off x="7047599" y="309501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9" name="Google Shape;119;p11"/>
            <p:cNvSpPr/>
            <p:nvPr/>
          </p:nvSpPr>
          <p:spPr>
            <a:xfrm flipH="1">
              <a:off x="7276649" y="3302502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0" name="Google Shape;120;p11"/>
            <p:cNvSpPr/>
            <p:nvPr/>
          </p:nvSpPr>
          <p:spPr>
            <a:xfrm rot="-5400000">
              <a:off x="7227414" y="3710807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1" name="Google Shape;121;p11"/>
            <p:cNvSpPr/>
            <p:nvPr/>
          </p:nvSpPr>
          <p:spPr>
            <a:xfrm flipH="1">
              <a:off x="7462448" y="3918294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2" name="Google Shape;122;p11"/>
            <p:cNvSpPr/>
            <p:nvPr/>
          </p:nvSpPr>
          <p:spPr>
            <a:xfrm rot="-5400000">
              <a:off x="8102491" y="3718473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3" name="Google Shape;123;p11"/>
            <p:cNvSpPr/>
            <p:nvPr/>
          </p:nvSpPr>
          <p:spPr>
            <a:xfrm flipH="1">
              <a:off x="8334533" y="3925960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4" name="Google Shape;124;p11"/>
            <p:cNvSpPr/>
            <p:nvPr/>
          </p:nvSpPr>
          <p:spPr>
            <a:xfrm rot="-5400000">
              <a:off x="8288290" y="433426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25" name="Google Shape;125;p11"/>
          <p:cNvSpPr txBox="1"/>
          <p:nvPr>
            <p:ph hasCustomPrompt="1" type="title"/>
          </p:nvPr>
        </p:nvSpPr>
        <p:spPr>
          <a:xfrm>
            <a:off x="823850" y="1284675"/>
            <a:ext cx="47760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1pPr>
            <a:lvl2pPr lvl="1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2pPr>
            <a:lvl3pPr lvl="2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3pPr>
            <a:lvl4pPr lvl="3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4pPr>
            <a:lvl5pPr lvl="4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5pPr>
            <a:lvl6pPr lvl="5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6pPr>
            <a:lvl7pPr lvl="6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7pPr>
            <a:lvl8pPr lvl="7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8pPr>
            <a:lvl9pPr lvl="8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9pPr>
          </a:lstStyle>
          <a:p>
            <a:r>
              <a:t>xx%</a:t>
            </a:r>
          </a:p>
        </p:txBody>
      </p:sp>
      <p:sp>
        <p:nvSpPr>
          <p:cNvPr id="126" name="Google Shape;126;p11"/>
          <p:cNvSpPr txBox="1"/>
          <p:nvPr>
            <p:ph idx="1" type="body"/>
          </p:nvPr>
        </p:nvSpPr>
        <p:spPr>
          <a:xfrm>
            <a:off x="823850" y="2643124"/>
            <a:ext cx="4776000" cy="121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127" name="Google Shape;12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9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oogle Shape;20;p3"/>
          <p:cNvGrpSpPr/>
          <p:nvPr/>
        </p:nvGrpSpPr>
        <p:grpSpPr>
          <a:xfrm>
            <a:off x="4406400" y="0"/>
            <a:ext cx="4737600" cy="5143065"/>
            <a:chOff x="4406400" y="0"/>
            <a:chExt cx="4737600" cy="5143065"/>
          </a:xfrm>
        </p:grpSpPr>
        <p:sp>
          <p:nvSpPr>
            <p:cNvPr id="21" name="Google Shape;21;p3"/>
            <p:cNvSpPr/>
            <p:nvPr/>
          </p:nvSpPr>
          <p:spPr>
            <a:xfrm rot="5400000">
              <a:off x="4408200" y="-1800"/>
              <a:ext cx="4734000" cy="4737600"/>
            </a:xfrm>
            <a:prstGeom prst="diagStripe">
              <a:avLst>
                <a:gd fmla="val 49469" name="adj"/>
              </a:avLst>
            </a:prstGeom>
            <a:solidFill>
              <a:schemeClr val="lt1">
                <a:alpha val="346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2" name="Google Shape;22;p3"/>
            <p:cNvSpPr/>
            <p:nvPr/>
          </p:nvSpPr>
          <p:spPr>
            <a:xfrm rot="5400000">
              <a:off x="4841125" y="5700"/>
              <a:ext cx="4298100" cy="4286700"/>
            </a:xfrm>
            <a:prstGeom prst="diagStripe">
              <a:avLst>
                <a:gd fmla="val 0" name="adj"/>
              </a:avLst>
            </a:prstGeom>
            <a:solidFill>
              <a:schemeClr val="lt1">
                <a:alpha val="346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" name="Google Shape;23;p3"/>
            <p:cNvSpPr/>
            <p:nvPr/>
          </p:nvSpPr>
          <p:spPr>
            <a:xfrm rot="-5400000">
              <a:off x="5618399" y="1236468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" name="Google Shape;24;p3"/>
            <p:cNvSpPr/>
            <p:nvPr/>
          </p:nvSpPr>
          <p:spPr>
            <a:xfrm flipH="1">
              <a:off x="5849857" y="1443956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" name="Google Shape;25;p3"/>
            <p:cNvSpPr/>
            <p:nvPr/>
          </p:nvSpPr>
          <p:spPr>
            <a:xfrm rot="-5400000">
              <a:off x="5987081" y="246946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6" name="Google Shape;26;p3"/>
            <p:cNvSpPr/>
            <p:nvPr/>
          </p:nvSpPr>
          <p:spPr>
            <a:xfrm flipH="1">
              <a:off x="6222115" y="2676953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7" name="Google Shape;27;p3"/>
            <p:cNvSpPr/>
            <p:nvPr/>
          </p:nvSpPr>
          <p:spPr>
            <a:xfrm rot="-5400000">
              <a:off x="6675341" y="1862018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" name="Google Shape;28;p3"/>
            <p:cNvSpPr/>
            <p:nvPr/>
          </p:nvSpPr>
          <p:spPr>
            <a:xfrm flipH="1">
              <a:off x="6908099" y="206950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9" name="Google Shape;29;p3"/>
            <p:cNvSpPr/>
            <p:nvPr/>
          </p:nvSpPr>
          <p:spPr>
            <a:xfrm rot="-5400000">
              <a:off x="6861141" y="2477810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0" name="Google Shape;30;p3"/>
            <p:cNvSpPr/>
            <p:nvPr/>
          </p:nvSpPr>
          <p:spPr>
            <a:xfrm flipH="1">
              <a:off x="7965266" y="2692963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1" name="Google Shape;31;p3"/>
            <p:cNvSpPr/>
            <p:nvPr/>
          </p:nvSpPr>
          <p:spPr>
            <a:xfrm flipH="1">
              <a:off x="8145082" y="330875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2" name="Google Shape;32;p3"/>
            <p:cNvSpPr/>
            <p:nvPr/>
          </p:nvSpPr>
          <p:spPr>
            <a:xfrm rot="-5400000">
              <a:off x="7047599" y="309501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3" name="Google Shape;33;p3"/>
            <p:cNvSpPr/>
            <p:nvPr/>
          </p:nvSpPr>
          <p:spPr>
            <a:xfrm flipH="1">
              <a:off x="7276649" y="3302502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4" name="Google Shape;34;p3"/>
            <p:cNvSpPr/>
            <p:nvPr/>
          </p:nvSpPr>
          <p:spPr>
            <a:xfrm rot="-5400000">
              <a:off x="7227414" y="3710807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5" name="Google Shape;35;p3"/>
            <p:cNvSpPr/>
            <p:nvPr/>
          </p:nvSpPr>
          <p:spPr>
            <a:xfrm flipH="1">
              <a:off x="7462448" y="3918294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6" name="Google Shape;36;p3"/>
            <p:cNvSpPr/>
            <p:nvPr/>
          </p:nvSpPr>
          <p:spPr>
            <a:xfrm rot="-5400000">
              <a:off x="8102491" y="3718473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7" name="Google Shape;37;p3"/>
            <p:cNvSpPr/>
            <p:nvPr/>
          </p:nvSpPr>
          <p:spPr>
            <a:xfrm flipH="1">
              <a:off x="8334533" y="3925960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8" name="Google Shape;38;p3"/>
            <p:cNvSpPr/>
            <p:nvPr/>
          </p:nvSpPr>
          <p:spPr>
            <a:xfrm rot="-5400000">
              <a:off x="8288290" y="433426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39" name="Google Shape;39;p3"/>
          <p:cNvSpPr txBox="1"/>
          <p:nvPr>
            <p:ph type="title"/>
          </p:nvPr>
        </p:nvSpPr>
        <p:spPr>
          <a:xfrm>
            <a:off x="823850" y="2053000"/>
            <a:ext cx="4587000" cy="1148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40" name="Google Shape;40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oogle Shape;42;p4"/>
          <p:cNvGrpSpPr/>
          <p:nvPr/>
        </p:nvGrpSpPr>
        <p:grpSpPr>
          <a:xfrm>
            <a:off x="0" y="381001"/>
            <a:ext cx="1037850" cy="1016287"/>
            <a:chOff x="0" y="381001"/>
            <a:chExt cx="1037850" cy="1016287"/>
          </a:xfrm>
        </p:grpSpPr>
        <p:sp>
          <p:nvSpPr>
            <p:cNvPr id="43" name="Google Shape;43;p4"/>
            <p:cNvSpPr/>
            <p:nvPr/>
          </p:nvSpPr>
          <p:spPr>
            <a:xfrm rot="-5400000">
              <a:off x="0" y="381001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4" name="Google Shape;44;p4"/>
            <p:cNvSpPr/>
            <p:nvPr/>
          </p:nvSpPr>
          <p:spPr>
            <a:xfrm flipH="1">
              <a:off x="229050" y="588489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45" name="Google Shape;45;p4"/>
          <p:cNvSpPr txBox="1"/>
          <p:nvPr>
            <p:ph type="title"/>
          </p:nvPr>
        </p:nvSpPr>
        <p:spPr>
          <a:xfrm>
            <a:off x="1297500" y="393750"/>
            <a:ext cx="7038900" cy="914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46" name="Google Shape;46;p4"/>
          <p:cNvSpPr txBox="1"/>
          <p:nvPr>
            <p:ph idx="1" type="body"/>
          </p:nvPr>
        </p:nvSpPr>
        <p:spPr>
          <a:xfrm>
            <a:off x="1297500" y="1567550"/>
            <a:ext cx="7038900" cy="291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47" name="Google Shape;47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9" name="Google Shape;49;p5"/>
          <p:cNvGrpSpPr/>
          <p:nvPr/>
        </p:nvGrpSpPr>
        <p:grpSpPr>
          <a:xfrm>
            <a:off x="0" y="381001"/>
            <a:ext cx="1037850" cy="1016287"/>
            <a:chOff x="0" y="381001"/>
            <a:chExt cx="1037850" cy="1016287"/>
          </a:xfrm>
        </p:grpSpPr>
        <p:sp>
          <p:nvSpPr>
            <p:cNvPr id="50" name="Google Shape;50;p5"/>
            <p:cNvSpPr/>
            <p:nvPr/>
          </p:nvSpPr>
          <p:spPr>
            <a:xfrm rot="-5400000">
              <a:off x="0" y="381001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1" name="Google Shape;51;p5"/>
            <p:cNvSpPr/>
            <p:nvPr/>
          </p:nvSpPr>
          <p:spPr>
            <a:xfrm flipH="1">
              <a:off x="229050" y="588489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52" name="Google Shape;52;p5"/>
          <p:cNvSpPr txBox="1"/>
          <p:nvPr>
            <p:ph type="title"/>
          </p:nvPr>
        </p:nvSpPr>
        <p:spPr>
          <a:xfrm>
            <a:off x="1297500" y="393750"/>
            <a:ext cx="7038900" cy="914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53" name="Google Shape;53;p5"/>
          <p:cNvSpPr txBox="1"/>
          <p:nvPr>
            <p:ph idx="1" type="body"/>
          </p:nvPr>
        </p:nvSpPr>
        <p:spPr>
          <a:xfrm>
            <a:off x="1297500" y="1567550"/>
            <a:ext cx="3403200" cy="291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54" name="Google Shape;54;p5"/>
          <p:cNvSpPr txBox="1"/>
          <p:nvPr>
            <p:ph idx="2" type="body"/>
          </p:nvPr>
        </p:nvSpPr>
        <p:spPr>
          <a:xfrm>
            <a:off x="4933221" y="1567550"/>
            <a:ext cx="3403200" cy="291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55" name="Google Shape;55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7" name="Google Shape;57;p6"/>
          <p:cNvGrpSpPr/>
          <p:nvPr/>
        </p:nvGrpSpPr>
        <p:grpSpPr>
          <a:xfrm>
            <a:off x="0" y="381001"/>
            <a:ext cx="1037850" cy="1016287"/>
            <a:chOff x="0" y="381001"/>
            <a:chExt cx="1037850" cy="1016287"/>
          </a:xfrm>
        </p:grpSpPr>
        <p:sp>
          <p:nvSpPr>
            <p:cNvPr id="58" name="Google Shape;58;p6"/>
            <p:cNvSpPr/>
            <p:nvPr/>
          </p:nvSpPr>
          <p:spPr>
            <a:xfrm rot="-5400000">
              <a:off x="0" y="381001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9" name="Google Shape;59;p6"/>
            <p:cNvSpPr/>
            <p:nvPr/>
          </p:nvSpPr>
          <p:spPr>
            <a:xfrm flipH="1">
              <a:off x="229050" y="588489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60" name="Google Shape;60;p6"/>
          <p:cNvSpPr txBox="1"/>
          <p:nvPr>
            <p:ph type="title"/>
          </p:nvPr>
        </p:nvSpPr>
        <p:spPr>
          <a:xfrm>
            <a:off x="1297500" y="393750"/>
            <a:ext cx="7038900" cy="914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61" name="Google Shape;61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3" name="Google Shape;63;p7"/>
          <p:cNvGrpSpPr/>
          <p:nvPr/>
        </p:nvGrpSpPr>
        <p:grpSpPr>
          <a:xfrm>
            <a:off x="0" y="381001"/>
            <a:ext cx="1037850" cy="1016287"/>
            <a:chOff x="0" y="381001"/>
            <a:chExt cx="1037850" cy="1016287"/>
          </a:xfrm>
        </p:grpSpPr>
        <p:sp>
          <p:nvSpPr>
            <p:cNvPr id="64" name="Google Shape;64;p7"/>
            <p:cNvSpPr/>
            <p:nvPr/>
          </p:nvSpPr>
          <p:spPr>
            <a:xfrm rot="-5400000">
              <a:off x="0" y="381001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5" name="Google Shape;65;p7"/>
            <p:cNvSpPr/>
            <p:nvPr/>
          </p:nvSpPr>
          <p:spPr>
            <a:xfrm flipH="1">
              <a:off x="229050" y="588489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66" name="Google Shape;66;p7"/>
          <p:cNvSpPr txBox="1"/>
          <p:nvPr>
            <p:ph type="title"/>
          </p:nvPr>
        </p:nvSpPr>
        <p:spPr>
          <a:xfrm>
            <a:off x="1297500" y="393750"/>
            <a:ext cx="3798900" cy="1493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67" name="Google Shape;67;p7"/>
          <p:cNvSpPr txBox="1"/>
          <p:nvPr>
            <p:ph idx="1" type="body"/>
          </p:nvPr>
        </p:nvSpPr>
        <p:spPr>
          <a:xfrm>
            <a:off x="1297500" y="1972550"/>
            <a:ext cx="3798900" cy="2415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68" name="Google Shape;68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0" name="Google Shape;70;p8"/>
          <p:cNvGrpSpPr/>
          <p:nvPr/>
        </p:nvGrpSpPr>
        <p:grpSpPr>
          <a:xfrm>
            <a:off x="4406400" y="0"/>
            <a:ext cx="4737600" cy="5143500"/>
            <a:chOff x="4406400" y="0"/>
            <a:chExt cx="4737600" cy="5143500"/>
          </a:xfrm>
        </p:grpSpPr>
        <p:sp>
          <p:nvSpPr>
            <p:cNvPr id="71" name="Google Shape;71;p8"/>
            <p:cNvSpPr/>
            <p:nvPr/>
          </p:nvSpPr>
          <p:spPr>
            <a:xfrm rot="5400000">
              <a:off x="4407900" y="-1500"/>
              <a:ext cx="4734600" cy="4737600"/>
            </a:xfrm>
            <a:prstGeom prst="diagStripe">
              <a:avLst>
                <a:gd fmla="val 49469" name="adj"/>
              </a:avLst>
            </a:prstGeom>
            <a:solidFill>
              <a:schemeClr val="lt1">
                <a:alpha val="346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2" name="Google Shape;72;p8"/>
            <p:cNvSpPr/>
            <p:nvPr/>
          </p:nvSpPr>
          <p:spPr>
            <a:xfrm rot="5400000">
              <a:off x="4840825" y="6000"/>
              <a:ext cx="4298700" cy="4286700"/>
            </a:xfrm>
            <a:prstGeom prst="diagStripe">
              <a:avLst>
                <a:gd fmla="val 0" name="adj"/>
              </a:avLst>
            </a:prstGeom>
            <a:solidFill>
              <a:schemeClr val="lt1">
                <a:alpha val="346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3" name="Google Shape;73;p8"/>
            <p:cNvSpPr/>
            <p:nvPr/>
          </p:nvSpPr>
          <p:spPr>
            <a:xfrm rot="-5400000">
              <a:off x="5618399" y="1236641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4" name="Google Shape;74;p8"/>
            <p:cNvSpPr/>
            <p:nvPr/>
          </p:nvSpPr>
          <p:spPr>
            <a:xfrm flipH="1">
              <a:off x="5849857" y="1444078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5" name="Google Shape;75;p8"/>
            <p:cNvSpPr/>
            <p:nvPr/>
          </p:nvSpPr>
          <p:spPr>
            <a:xfrm rot="-5400000">
              <a:off x="5987081" y="2469743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6" name="Google Shape;76;p8"/>
            <p:cNvSpPr/>
            <p:nvPr/>
          </p:nvSpPr>
          <p:spPr>
            <a:xfrm flipH="1">
              <a:off x="6222115" y="2677179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7" name="Google Shape;77;p8"/>
            <p:cNvSpPr/>
            <p:nvPr/>
          </p:nvSpPr>
          <p:spPr>
            <a:xfrm rot="-5400000">
              <a:off x="6675341" y="1862244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8" name="Google Shape;78;p8"/>
            <p:cNvSpPr/>
            <p:nvPr/>
          </p:nvSpPr>
          <p:spPr>
            <a:xfrm flipH="1">
              <a:off x="6908099" y="2069680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9" name="Google Shape;79;p8"/>
            <p:cNvSpPr/>
            <p:nvPr/>
          </p:nvSpPr>
          <p:spPr>
            <a:xfrm rot="-5400000">
              <a:off x="6861141" y="2478088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0" name="Google Shape;80;p8"/>
            <p:cNvSpPr/>
            <p:nvPr/>
          </p:nvSpPr>
          <p:spPr>
            <a:xfrm flipH="1">
              <a:off x="7965266" y="2693191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1" name="Google Shape;81;p8"/>
            <p:cNvSpPr/>
            <p:nvPr/>
          </p:nvSpPr>
          <p:spPr>
            <a:xfrm flipH="1">
              <a:off x="8145082" y="3309036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2" name="Google Shape;82;p8"/>
            <p:cNvSpPr/>
            <p:nvPr/>
          </p:nvSpPr>
          <p:spPr>
            <a:xfrm rot="-5400000">
              <a:off x="7047599" y="309534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3" name="Google Shape;83;p8"/>
            <p:cNvSpPr/>
            <p:nvPr/>
          </p:nvSpPr>
          <p:spPr>
            <a:xfrm flipH="1">
              <a:off x="7276649" y="3302781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4" name="Google Shape;84;p8"/>
            <p:cNvSpPr/>
            <p:nvPr/>
          </p:nvSpPr>
          <p:spPr>
            <a:xfrm rot="-5400000">
              <a:off x="7227414" y="3711189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5" name="Google Shape;85;p8"/>
            <p:cNvSpPr/>
            <p:nvPr/>
          </p:nvSpPr>
          <p:spPr>
            <a:xfrm flipH="1">
              <a:off x="7462448" y="391862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6" name="Google Shape;86;p8"/>
            <p:cNvSpPr/>
            <p:nvPr/>
          </p:nvSpPr>
          <p:spPr>
            <a:xfrm rot="-5400000">
              <a:off x="8102491" y="3718856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7" name="Google Shape;87;p8"/>
            <p:cNvSpPr/>
            <p:nvPr/>
          </p:nvSpPr>
          <p:spPr>
            <a:xfrm flipH="1">
              <a:off x="8334533" y="3926292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8" name="Google Shape;88;p8"/>
            <p:cNvSpPr/>
            <p:nvPr/>
          </p:nvSpPr>
          <p:spPr>
            <a:xfrm rot="-5400000">
              <a:off x="8288290" y="4334700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89" name="Google Shape;89;p8"/>
          <p:cNvSpPr txBox="1"/>
          <p:nvPr>
            <p:ph type="title"/>
          </p:nvPr>
        </p:nvSpPr>
        <p:spPr>
          <a:xfrm>
            <a:off x="823850" y="866775"/>
            <a:ext cx="4587000" cy="3521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90" name="Google Shape;90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2" name="Google Shape;92;p9"/>
          <p:cNvGrpSpPr/>
          <p:nvPr/>
        </p:nvGrpSpPr>
        <p:grpSpPr>
          <a:xfrm>
            <a:off x="0" y="381001"/>
            <a:ext cx="1037850" cy="1016287"/>
            <a:chOff x="0" y="381001"/>
            <a:chExt cx="1037850" cy="1016287"/>
          </a:xfrm>
        </p:grpSpPr>
        <p:sp>
          <p:nvSpPr>
            <p:cNvPr id="93" name="Google Shape;93;p9"/>
            <p:cNvSpPr/>
            <p:nvPr/>
          </p:nvSpPr>
          <p:spPr>
            <a:xfrm rot="-5400000">
              <a:off x="0" y="381001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4" name="Google Shape;94;p9"/>
            <p:cNvSpPr/>
            <p:nvPr/>
          </p:nvSpPr>
          <p:spPr>
            <a:xfrm flipH="1">
              <a:off x="229050" y="588489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95" name="Google Shape;95;p9"/>
          <p:cNvSpPr txBox="1"/>
          <p:nvPr>
            <p:ph type="title"/>
          </p:nvPr>
        </p:nvSpPr>
        <p:spPr>
          <a:xfrm>
            <a:off x="1297500" y="1658325"/>
            <a:ext cx="3036300" cy="1751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96" name="Google Shape;96;p9"/>
          <p:cNvSpPr txBox="1"/>
          <p:nvPr>
            <p:ph idx="1" type="subTitle"/>
          </p:nvPr>
        </p:nvSpPr>
        <p:spPr>
          <a:xfrm>
            <a:off x="1297500" y="3538000"/>
            <a:ext cx="3036300" cy="506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9pPr>
          </a:lstStyle>
          <a:p/>
        </p:txBody>
      </p:sp>
      <p:sp>
        <p:nvSpPr>
          <p:cNvPr id="97" name="Google Shape;97;p9"/>
          <p:cNvSpPr txBox="1"/>
          <p:nvPr>
            <p:ph idx="2" type="body"/>
          </p:nvPr>
        </p:nvSpPr>
        <p:spPr>
          <a:xfrm>
            <a:off x="4648200" y="1696600"/>
            <a:ext cx="3676800" cy="2347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98" name="Google Shape;98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0" name="Google Shape;100;p10"/>
          <p:cNvGrpSpPr/>
          <p:nvPr/>
        </p:nvGrpSpPr>
        <p:grpSpPr>
          <a:xfrm>
            <a:off x="0" y="4128572"/>
            <a:ext cx="698925" cy="684657"/>
            <a:chOff x="0" y="3785672"/>
            <a:chExt cx="698925" cy="684657"/>
          </a:xfrm>
        </p:grpSpPr>
        <p:sp>
          <p:nvSpPr>
            <p:cNvPr id="101" name="Google Shape;101;p10"/>
            <p:cNvSpPr/>
            <p:nvPr/>
          </p:nvSpPr>
          <p:spPr>
            <a:xfrm rot="-5400000">
              <a:off x="0" y="3785672"/>
              <a:ext cx="544800" cy="544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962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2" name="Google Shape;102;p10"/>
            <p:cNvSpPr/>
            <p:nvPr/>
          </p:nvSpPr>
          <p:spPr>
            <a:xfrm flipH="1">
              <a:off x="154125" y="3925529"/>
              <a:ext cx="544800" cy="544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962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03" name="Google Shape;103;p10"/>
          <p:cNvSpPr txBox="1"/>
          <p:nvPr>
            <p:ph idx="1" type="body"/>
          </p:nvPr>
        </p:nvSpPr>
        <p:spPr>
          <a:xfrm>
            <a:off x="812725" y="4305375"/>
            <a:ext cx="6936000" cy="523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1pPr>
          </a:lstStyle>
          <a:p/>
        </p:txBody>
      </p:sp>
      <p:sp>
        <p:nvSpPr>
          <p:cNvPr id="104" name="Google Shape;104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focus">
    <p:bg>
      <p:bgPr>
        <a:solidFill>
          <a:schemeClr val="dk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Font typeface="Lato"/>
              <a:buChar char="●"/>
              <a:defRPr sz="13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1pPr>
            <a:lvl2pPr indent="-29845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Lato"/>
              <a:buChar char="○"/>
              <a:defRPr sz="11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2pPr>
            <a:lvl3pPr indent="-29845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Lato"/>
              <a:buChar char="■"/>
              <a:defRPr sz="11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3pPr>
            <a:lvl4pPr indent="-29845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Lato"/>
              <a:buChar char="●"/>
              <a:defRPr sz="11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4pPr>
            <a:lvl5pPr indent="-29845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Lato"/>
              <a:buChar char="○"/>
              <a:defRPr sz="11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5pPr>
            <a:lvl6pPr indent="-29845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Lato"/>
              <a:buChar char="■"/>
              <a:defRPr sz="11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6pPr>
            <a:lvl7pPr indent="-29845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Lato"/>
              <a:buChar char="●"/>
              <a:defRPr sz="11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7pPr>
            <a:lvl8pPr indent="-29845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Lato"/>
              <a:buChar char="○"/>
              <a:defRPr sz="11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8pPr>
            <a:lvl9pPr indent="-29845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Lato"/>
              <a:buChar char="■"/>
              <a:defRPr sz="11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 algn="r">
              <a:buNone/>
              <a:defRPr sz="1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2pPr>
            <a:lvl3pPr lvl="2" algn="r">
              <a:buNone/>
              <a:defRPr sz="1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3pPr>
            <a:lvl4pPr lvl="3" algn="r">
              <a:buNone/>
              <a:defRPr sz="1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4pPr>
            <a:lvl5pPr lvl="4" algn="r">
              <a:buNone/>
              <a:defRPr sz="1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5pPr>
            <a:lvl6pPr lvl="5" algn="r">
              <a:buNone/>
              <a:defRPr sz="1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6pPr>
            <a:lvl7pPr lvl="6" algn="r">
              <a:buNone/>
              <a:defRPr sz="1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7pPr>
            <a:lvl8pPr lvl="7" algn="r">
              <a:buNone/>
              <a:defRPr sz="1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8pPr>
            <a:lvl9pPr lvl="8" algn="r">
              <a:buNone/>
              <a:defRPr sz="1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5.png"/><Relationship Id="rId4" Type="http://schemas.openxmlformats.org/officeDocument/2006/relationships/image" Target="../media/image8.pn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10.png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3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hyperlink" Target="https://github.com/vrpn/vrpn" TargetMode="External"/><Relationship Id="rId4" Type="http://schemas.openxmlformats.org/officeDocument/2006/relationships/image" Target="../media/image2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3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7.png"/><Relationship Id="rId4" Type="http://schemas.openxmlformats.org/officeDocument/2006/relationships/image" Target="../media/image4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6.png"/><Relationship Id="rId4" Type="http://schemas.openxmlformats.org/officeDocument/2006/relationships/image" Target="../media/image9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13"/>
          <p:cNvSpPr txBox="1"/>
          <p:nvPr>
            <p:ph type="ctrTitle"/>
          </p:nvPr>
        </p:nvSpPr>
        <p:spPr>
          <a:xfrm>
            <a:off x="3537150" y="1578400"/>
            <a:ext cx="5017500" cy="157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MicroCART Project Structure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2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Google Shape;193;p22"/>
          <p:cNvSpPr txBox="1"/>
          <p:nvPr>
            <p:ph type="title"/>
          </p:nvPr>
        </p:nvSpPr>
        <p:spPr>
          <a:xfrm>
            <a:off x="1297500" y="102800"/>
            <a:ext cx="7038900" cy="914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Actuation</a:t>
            </a:r>
            <a:endParaRPr/>
          </a:p>
        </p:txBody>
      </p:sp>
      <p:pic>
        <p:nvPicPr>
          <p:cNvPr id="194" name="Google Shape;194;p2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7925" y="640075"/>
            <a:ext cx="8828149" cy="31230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95" name="Google Shape;195;p22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735175" y="3815050"/>
            <a:ext cx="8020050" cy="1258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9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Google Shape;200;p23"/>
          <p:cNvSpPr txBox="1"/>
          <p:nvPr>
            <p:ph type="title"/>
          </p:nvPr>
        </p:nvSpPr>
        <p:spPr>
          <a:xfrm>
            <a:off x="1297500" y="393750"/>
            <a:ext cx="7038900" cy="914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Each Major System Explained</a:t>
            </a:r>
            <a:endParaRPr/>
          </a:p>
        </p:txBody>
      </p:sp>
      <p:sp>
        <p:nvSpPr>
          <p:cNvPr id="201" name="Google Shape;201;p23"/>
          <p:cNvSpPr txBox="1"/>
          <p:nvPr>
            <p:ph idx="1" type="body"/>
          </p:nvPr>
        </p:nvSpPr>
        <p:spPr>
          <a:xfrm>
            <a:off x="1297500" y="1567550"/>
            <a:ext cx="7038900" cy="291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ESC System: input is the vector of PWM percents, scales them to an allowed duty cycles, and calculates the battery voltage given to each motor.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Motor System: input is the vector of effective voltages and a vector of current angular velocities for each motor, this system will compute the angular acceleration for each.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en"/>
              <a:t>Rotor System: Computes total force and torque acting on the quadcopter. The force consists of thrust created by the rotors and gravity. The torque consists of </a:t>
            </a:r>
            <a:r>
              <a:rPr lang="en"/>
              <a:t>components</a:t>
            </a:r>
            <a:r>
              <a:rPr lang="en"/>
              <a:t> caused by drag, </a:t>
            </a:r>
            <a:r>
              <a:rPr lang="en"/>
              <a:t>changes in rotor angular momentum, and thrusts at a distance from the center of mass. The system then uses these to output the linear and angular accelerations in the quadcopter body frame.</a:t>
            </a: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5" name="Shape 2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Google Shape;206;p24"/>
          <p:cNvSpPr txBox="1"/>
          <p:nvPr>
            <p:ph type="title"/>
          </p:nvPr>
        </p:nvSpPr>
        <p:spPr>
          <a:xfrm>
            <a:off x="1297500" y="61150"/>
            <a:ext cx="7038900" cy="914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Sensors</a:t>
            </a:r>
            <a:endParaRPr/>
          </a:p>
        </p:txBody>
      </p:sp>
      <p:sp>
        <p:nvSpPr>
          <p:cNvPr id="207" name="Google Shape;207;p24"/>
          <p:cNvSpPr txBox="1"/>
          <p:nvPr>
            <p:ph idx="1" type="body"/>
          </p:nvPr>
        </p:nvSpPr>
        <p:spPr>
          <a:xfrm>
            <a:off x="1297500" y="551950"/>
            <a:ext cx="7038900" cy="423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rPr lang="en"/>
              <a:t>The two major sensors are the accelerometer and Gyroscope</a:t>
            </a:r>
            <a:endParaRPr/>
          </a:p>
        </p:txBody>
      </p:sp>
      <p:pic>
        <p:nvPicPr>
          <p:cNvPr id="208" name="Google Shape;208;p2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7175" y="933675"/>
            <a:ext cx="9009649" cy="409137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2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Google Shape;213;p25"/>
          <p:cNvSpPr txBox="1"/>
          <p:nvPr>
            <p:ph type="title"/>
          </p:nvPr>
        </p:nvSpPr>
        <p:spPr>
          <a:xfrm>
            <a:off x="1297500" y="393750"/>
            <a:ext cx="7038900" cy="914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Major Takeaways</a:t>
            </a:r>
            <a:endParaRPr/>
          </a:p>
        </p:txBody>
      </p:sp>
      <p:sp>
        <p:nvSpPr>
          <p:cNvPr id="214" name="Google Shape;214;p25"/>
          <p:cNvSpPr txBox="1"/>
          <p:nvPr>
            <p:ph idx="1" type="body"/>
          </p:nvPr>
        </p:nvSpPr>
        <p:spPr>
          <a:xfrm>
            <a:off x="1297500" y="1567550"/>
            <a:ext cx="7038900" cy="291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SzPts val="1300"/>
              <a:buChar char="-"/>
            </a:pPr>
            <a:r>
              <a:rPr lang="en"/>
              <a:t>Getting the CrazyFlie adapter to work would be a huge </a:t>
            </a:r>
            <a:r>
              <a:rPr lang="en"/>
              <a:t>benefit</a:t>
            </a:r>
            <a:r>
              <a:rPr lang="en"/>
              <a:t> as this </a:t>
            </a:r>
            <a:r>
              <a:rPr lang="en"/>
              <a:t>would</a:t>
            </a:r>
            <a:r>
              <a:rPr lang="en"/>
              <a:t> allow us to use the existing ground</a:t>
            </a:r>
            <a:r>
              <a:rPr lang="en"/>
              <a:t>station</a:t>
            </a:r>
            <a:r>
              <a:rPr lang="en"/>
              <a:t> with the crazyflie’s </a:t>
            </a:r>
            <a:r>
              <a:rPr lang="en"/>
              <a:t>which</a:t>
            </a:r>
            <a:r>
              <a:rPr lang="en"/>
              <a:t> means we can expand upon the groundstation immediately and it can benefit both the crazyflie’s and future quadcopters made for MicroCART</a:t>
            </a:r>
            <a:endParaRPr/>
          </a:p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SzPts val="1300"/>
              <a:buChar char="-"/>
            </a:pPr>
            <a:r>
              <a:rPr lang="en"/>
              <a:t>The old microCART quadcopter used both an accelerometer and a gyroscope </a:t>
            </a:r>
            <a:r>
              <a:rPr lang="en"/>
              <a:t>which</a:t>
            </a:r>
            <a:r>
              <a:rPr lang="en"/>
              <a:t> is what the crazyflie’s also have. Much of the control system can be used with the crazyflie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8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14"/>
          <p:cNvSpPr txBox="1"/>
          <p:nvPr>
            <p:ph type="title"/>
          </p:nvPr>
        </p:nvSpPr>
        <p:spPr>
          <a:xfrm>
            <a:off x="1297500" y="393750"/>
            <a:ext cx="7038900" cy="914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MicroCART has three areas of development</a:t>
            </a:r>
            <a:endParaRPr/>
          </a:p>
        </p:txBody>
      </p:sp>
      <p:sp>
        <p:nvSpPr>
          <p:cNvPr id="140" name="Google Shape;140;p14"/>
          <p:cNvSpPr txBox="1"/>
          <p:nvPr>
            <p:ph idx="1" type="body"/>
          </p:nvPr>
        </p:nvSpPr>
        <p:spPr>
          <a:xfrm>
            <a:off x="1297500" y="1567550"/>
            <a:ext cx="7038900" cy="291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SzPts val="1300"/>
              <a:buChar char="-"/>
            </a:pPr>
            <a:r>
              <a:rPr lang="en"/>
              <a:t>The quadcopter</a:t>
            </a:r>
            <a:endParaRPr/>
          </a:p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SzPts val="1300"/>
              <a:buChar char="-"/>
            </a:pPr>
            <a:r>
              <a:rPr lang="en"/>
              <a:t>The groundstation</a:t>
            </a:r>
            <a:endParaRPr/>
          </a:p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SzPts val="1300"/>
              <a:buChar char="-"/>
            </a:pPr>
            <a:r>
              <a:rPr lang="en"/>
              <a:t>The controls model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en"/>
              <a:t>This presentation will primarily focus on the last two since we are using Crazyflie’s as the quadcopter.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4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p15"/>
          <p:cNvSpPr txBox="1"/>
          <p:nvPr>
            <p:ph type="title"/>
          </p:nvPr>
        </p:nvSpPr>
        <p:spPr>
          <a:xfrm>
            <a:off x="1297500" y="393750"/>
            <a:ext cx="7038900" cy="914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Groundstation Components</a:t>
            </a:r>
            <a:endParaRPr/>
          </a:p>
        </p:txBody>
      </p:sp>
      <p:sp>
        <p:nvSpPr>
          <p:cNvPr id="146" name="Google Shape;146;p15"/>
          <p:cNvSpPr txBox="1"/>
          <p:nvPr>
            <p:ph idx="1" type="body"/>
          </p:nvPr>
        </p:nvSpPr>
        <p:spPr>
          <a:xfrm>
            <a:off x="1297500" y="2780600"/>
            <a:ext cx="7038900" cy="1698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CLI and GUI are the same, except the GUI shows the control graph and provides extra navigational help.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Frontend communicates with the backend via a socket.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en"/>
              <a:t>Backend has connections and passes data between the VRPN (camera system), the quadcopter, and the GUI/CLI.</a:t>
            </a:r>
            <a:endParaRPr/>
          </a:p>
        </p:txBody>
      </p:sp>
      <p:pic>
        <p:nvPicPr>
          <p:cNvPr id="147" name="Google Shape;147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297500" y="873450"/>
            <a:ext cx="7038900" cy="16983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p16"/>
          <p:cNvSpPr txBox="1"/>
          <p:nvPr>
            <p:ph type="title"/>
          </p:nvPr>
        </p:nvSpPr>
        <p:spPr>
          <a:xfrm>
            <a:off x="1297500" y="393750"/>
            <a:ext cx="7038900" cy="914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Sample Connection</a:t>
            </a:r>
            <a:endParaRPr/>
          </a:p>
        </p:txBody>
      </p:sp>
      <p:sp>
        <p:nvSpPr>
          <p:cNvPr id="153" name="Google Shape;153;p16"/>
          <p:cNvSpPr txBox="1"/>
          <p:nvPr>
            <p:ph idx="1" type="body"/>
          </p:nvPr>
        </p:nvSpPr>
        <p:spPr>
          <a:xfrm>
            <a:off x="320750" y="1307850"/>
            <a:ext cx="4342800" cy="2930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Initialization File and CF Adapter were only proposed changes so they are not completely usable yet.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Camera system feeds to VRPN (</a:t>
            </a:r>
            <a:r>
              <a:rPr lang="en" u="sng">
                <a:solidFill>
                  <a:schemeClr val="hlink"/>
                </a:solidFill>
                <a:hlinkClick r:id="rId3"/>
              </a:rPr>
              <a:t>https://github.com/vrpn/vrpn</a:t>
            </a:r>
            <a:r>
              <a:rPr lang="en"/>
              <a:t>)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Packets between ground station and old quadcopter are custom packets sent over WiFi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en"/>
              <a:t>Obvious interest is the Crazyflie adapter. If that can be completed, the old ground station can be used and expanded upon.</a:t>
            </a:r>
            <a:endParaRPr/>
          </a:p>
        </p:txBody>
      </p:sp>
      <p:pic>
        <p:nvPicPr>
          <p:cNvPr id="154" name="Google Shape;154;p1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769222" y="1307850"/>
            <a:ext cx="4096300" cy="2930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8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p17"/>
          <p:cNvSpPr txBox="1"/>
          <p:nvPr>
            <p:ph type="title"/>
          </p:nvPr>
        </p:nvSpPr>
        <p:spPr>
          <a:xfrm>
            <a:off x="1297500" y="393750"/>
            <a:ext cx="7038900" cy="914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Groundstation commands and their flow through </a:t>
            </a:r>
            <a:r>
              <a:rPr lang="en"/>
              <a:t>the</a:t>
            </a:r>
            <a:r>
              <a:rPr lang="en"/>
              <a:t> Groundstation</a:t>
            </a:r>
            <a:endParaRPr/>
          </a:p>
        </p:txBody>
      </p:sp>
      <p:sp>
        <p:nvSpPr>
          <p:cNvPr id="160" name="Google Shape;160;p17"/>
          <p:cNvSpPr txBox="1"/>
          <p:nvPr>
            <p:ph idx="1" type="body"/>
          </p:nvPr>
        </p:nvSpPr>
        <p:spPr>
          <a:xfrm>
            <a:off x="133725" y="1525975"/>
            <a:ext cx="7038900" cy="2937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Commands: ./getsource, ./setsource, ./getparam, ./setparam, ./getoutput, ./getnode, ./addnode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GUI command flow to the right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pic>
        <p:nvPicPr>
          <p:cNvPr id="161" name="Google Shape;161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890000" y="974612"/>
            <a:ext cx="2254000" cy="40970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5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p18"/>
          <p:cNvSpPr txBox="1"/>
          <p:nvPr>
            <p:ph type="title"/>
          </p:nvPr>
        </p:nvSpPr>
        <p:spPr>
          <a:xfrm>
            <a:off x="1297500" y="393750"/>
            <a:ext cx="7038900" cy="914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Control Model</a:t>
            </a:r>
            <a:endParaRPr/>
          </a:p>
        </p:txBody>
      </p:sp>
      <p:sp>
        <p:nvSpPr>
          <p:cNvPr id="167" name="Google Shape;167;p18"/>
          <p:cNvSpPr txBox="1"/>
          <p:nvPr>
            <p:ph idx="1" type="body"/>
          </p:nvPr>
        </p:nvSpPr>
        <p:spPr>
          <a:xfrm>
            <a:off x="521625" y="1380500"/>
            <a:ext cx="1163700" cy="1971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85000" lnSpcReduction="2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Three primary components: Control System, Actuation, Sensors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en"/>
              <a:t>Input are setpoints which </a:t>
            </a:r>
            <a:r>
              <a:rPr lang="en"/>
              <a:t>contain 4 values: x,y,z, and yaw</a:t>
            </a:r>
            <a:endParaRPr/>
          </a:p>
        </p:txBody>
      </p:sp>
      <p:pic>
        <p:nvPicPr>
          <p:cNvPr id="168" name="Google Shape;168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012650" y="934763"/>
            <a:ext cx="7038901" cy="32739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69" name="Google Shape;169;p18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07325" y="3603950"/>
            <a:ext cx="3307400" cy="13733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3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p19"/>
          <p:cNvSpPr txBox="1"/>
          <p:nvPr>
            <p:ph type="title"/>
          </p:nvPr>
        </p:nvSpPr>
        <p:spPr>
          <a:xfrm>
            <a:off x="1224750" y="393750"/>
            <a:ext cx="7038900" cy="914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Control System</a:t>
            </a:r>
            <a:endParaRPr/>
          </a:p>
        </p:txBody>
      </p:sp>
      <p:pic>
        <p:nvPicPr>
          <p:cNvPr id="175" name="Google Shape;175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74213" y="837500"/>
            <a:ext cx="8539974" cy="4306001"/>
          </a:xfrm>
          <a:prstGeom prst="rect">
            <a:avLst/>
          </a:prstGeom>
          <a:noFill/>
          <a:ln>
            <a:noFill/>
          </a:ln>
        </p:spPr>
      </p:pic>
      <p:pic>
        <p:nvPicPr>
          <p:cNvPr id="176" name="Google Shape;176;p19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5194638" y="3904375"/>
            <a:ext cx="3819525" cy="10477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0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Google Shape;181;p20"/>
          <p:cNvSpPr txBox="1"/>
          <p:nvPr>
            <p:ph type="title"/>
          </p:nvPr>
        </p:nvSpPr>
        <p:spPr>
          <a:xfrm>
            <a:off x="1297500" y="393750"/>
            <a:ext cx="7038900" cy="914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Two Different Controllers</a:t>
            </a:r>
            <a:endParaRPr/>
          </a:p>
        </p:txBody>
      </p:sp>
      <p:sp>
        <p:nvSpPr>
          <p:cNvPr id="182" name="Google Shape;182;p20"/>
          <p:cNvSpPr txBox="1"/>
          <p:nvPr>
            <p:ph idx="1" type="body"/>
          </p:nvPr>
        </p:nvSpPr>
        <p:spPr>
          <a:xfrm>
            <a:off x="1297500" y="1567550"/>
            <a:ext cx="7038900" cy="291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SzPts val="1300"/>
              <a:buChar char="-"/>
            </a:pPr>
            <a:r>
              <a:rPr lang="en"/>
              <a:t>PID: contains the PIDs for each part of the setpoint, and outputs control values to the signal mixer. These inputs are thrust, aileron, throttle, and rudder. The controller has a set of four nested PIDs, each one dedicated to one of the output variables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311150" lvl="0" marL="457200" rtl="0" algn="l">
              <a:spcBef>
                <a:spcPts val="1200"/>
              </a:spcBef>
              <a:spcAft>
                <a:spcPts val="0"/>
              </a:spcAft>
              <a:buSzPts val="1300"/>
              <a:buChar char="-"/>
            </a:pPr>
            <a:r>
              <a:rPr lang="en"/>
              <a:t>LQR: State-feedback controller, which generates output based on state estimation directly from sensors. More information behind the design of the controller can be found here: https://git.ece.iastate.edu/danc/MicroCART/-/blob/master/controls/documentation/LQR_Design.md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6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Google Shape;187;p21"/>
          <p:cNvSpPr txBox="1"/>
          <p:nvPr>
            <p:ph type="title"/>
          </p:nvPr>
        </p:nvSpPr>
        <p:spPr>
          <a:xfrm>
            <a:off x="1297500" y="393750"/>
            <a:ext cx="7038900" cy="914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Rest of Control System</a:t>
            </a:r>
            <a:endParaRPr/>
          </a:p>
        </p:txBody>
      </p:sp>
      <p:sp>
        <p:nvSpPr>
          <p:cNvPr id="188" name="Google Shape;188;p21"/>
          <p:cNvSpPr txBox="1"/>
          <p:nvPr>
            <p:ph idx="1" type="body"/>
          </p:nvPr>
        </p:nvSpPr>
        <p:spPr>
          <a:xfrm>
            <a:off x="1297500" y="1567550"/>
            <a:ext cx="7038900" cy="2158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The controller output is then mixed with the equilibrium input, which for the quadcopters is hovering. 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The output of that is then passed to the signal mixer.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Signal Mixer is a 4x4 matrix that is multiplied with the vector (uT uA uE uR) to produce a ector of PWM commands for the motor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Focus">
  <a:themeElements>
    <a:clrScheme name="Focus">
      <a:dk1>
        <a:srgbClr val="1B212C"/>
      </a:dk1>
      <a:lt1>
        <a:srgbClr val="FFFFFF"/>
      </a:lt1>
      <a:dk2>
        <a:srgbClr val="D9D9D9"/>
      </a:dk2>
      <a:lt2>
        <a:srgbClr val="82C7A5"/>
      </a:lt2>
      <a:accent1>
        <a:srgbClr val="0145AC"/>
      </a:accent1>
      <a:accent2>
        <a:srgbClr val="EECE1A"/>
      </a:accent2>
      <a:accent3>
        <a:srgbClr val="4E5567"/>
      </a:accent3>
      <a:accent4>
        <a:srgbClr val="F4D6AD"/>
      </a:accent4>
      <a:accent5>
        <a:srgbClr val="7890CD"/>
      </a:accent5>
      <a:accent6>
        <a:srgbClr val="F15E22"/>
      </a:accent6>
      <a:hlink>
        <a:srgbClr val="7890CD"/>
      </a:hlink>
      <a:folHlink>
        <a:srgbClr val="7890CD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